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D36A22E-774B-4589-85B3-5884156968D9}" type="datetimeFigureOut">
              <a:rPr lang="ar-IQ" smtClean="0"/>
              <a:t>23/06/1440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2C83A0-DD65-4027-AEC7-1431BDA124A3}" type="slidenum">
              <a:rPr lang="ar-IQ" smtClean="0"/>
              <a:t>‹#›</a:t>
            </a:fld>
            <a:endParaRPr lang="ar-IQ"/>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6A22E-774B-4589-85B3-5884156968D9}" type="datetimeFigureOut">
              <a:rPr lang="ar-IQ" smtClean="0"/>
              <a:t>23/06/1440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6A22E-774B-4589-85B3-5884156968D9}" type="datetimeFigureOut">
              <a:rPr lang="ar-IQ" smtClean="0"/>
              <a:t>23/06/1440</a:t>
            </a:fld>
            <a:endParaRPr lang="ar-IQ"/>
          </a:p>
        </p:txBody>
      </p:sp>
      <p:sp>
        <p:nvSpPr>
          <p:cNvPr id="5" name="Footer Placeholder 4"/>
          <p:cNvSpPr>
            <a:spLocks noGrp="1"/>
          </p:cNvSpPr>
          <p:nvPr>
            <p:ph type="ftr" sz="quarter" idx="11"/>
          </p:nvPr>
        </p:nvSpPr>
        <p:spPr>
          <a:xfrm>
            <a:off x="2640597" y="6377459"/>
            <a:ext cx="3836404" cy="365125"/>
          </a:xfrm>
        </p:spPr>
        <p:txBody>
          <a:bodyPr/>
          <a:lstStyle/>
          <a:p>
            <a:endParaRPr lang="ar-IQ"/>
          </a:p>
        </p:txBody>
      </p:sp>
      <p:sp>
        <p:nvSpPr>
          <p:cNvPr id="6" name="Slide Number Placeholder 5"/>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36A22E-774B-4589-85B3-5884156968D9}" type="datetimeFigureOut">
              <a:rPr lang="ar-IQ" smtClean="0"/>
              <a:t>23/06/1440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36A22E-774B-4589-85B3-5884156968D9}" type="datetimeFigureOut">
              <a:rPr lang="ar-IQ" smtClean="0"/>
              <a:t>23/06/1440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2C83A0-DD65-4027-AEC7-1431BDA124A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36A22E-774B-4589-85B3-5884156968D9}" type="datetimeFigureOut">
              <a:rPr lang="ar-IQ" smtClean="0"/>
              <a:t>23/06/1440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36A22E-774B-4589-85B3-5884156968D9}" type="datetimeFigureOut">
              <a:rPr lang="ar-IQ" smtClean="0"/>
              <a:t>23/06/1440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36A22E-774B-4589-85B3-5884156968D9}" type="datetimeFigureOut">
              <a:rPr lang="ar-IQ" smtClean="0"/>
              <a:t>23/06/1440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6A22E-774B-4589-85B3-5884156968D9}" type="datetimeFigureOut">
              <a:rPr lang="ar-IQ" smtClean="0"/>
              <a:t>23/06/1440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2C83A0-DD65-4027-AEC7-1431BDA124A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36A22E-774B-4589-85B3-5884156968D9}" type="datetimeFigureOut">
              <a:rPr lang="ar-IQ" smtClean="0"/>
              <a:t>23/06/1440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2C83A0-DD65-4027-AEC7-1431BDA124A3}" type="slidenum">
              <a:rPr lang="ar-IQ" smtClean="0"/>
              <a:t>‹#›</a:t>
            </a:fld>
            <a:endParaRPr lang="ar-IQ"/>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D36A22E-774B-4589-85B3-5884156968D9}" type="datetimeFigureOut">
              <a:rPr lang="ar-IQ" smtClean="0"/>
              <a:t>23/06/1440</a:t>
            </a:fld>
            <a:endParaRPr lang="ar-IQ"/>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IQ"/>
          </a:p>
        </p:txBody>
      </p:sp>
      <p:sp>
        <p:nvSpPr>
          <p:cNvPr id="7" name="Slide Number Placeholder 6"/>
          <p:cNvSpPr>
            <a:spLocks noGrp="1"/>
          </p:cNvSpPr>
          <p:nvPr>
            <p:ph type="sldNum" sz="quarter" idx="12"/>
          </p:nvPr>
        </p:nvSpPr>
        <p:spPr>
          <a:xfrm>
            <a:off x="8339328" y="1170432"/>
            <a:ext cx="733864" cy="201168"/>
          </a:xfrm>
        </p:spPr>
        <p:txBody>
          <a:bodyPr/>
          <a:lstStyle/>
          <a:p>
            <a:fld id="{7F2C83A0-DD65-4027-AEC7-1431BDA124A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D36A22E-774B-4589-85B3-5884156968D9}" type="datetimeFigureOut">
              <a:rPr lang="ar-IQ" smtClean="0"/>
              <a:t>23/06/1440</a:t>
            </a:fld>
            <a:endParaRPr lang="ar-IQ"/>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IQ"/>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2C83A0-DD65-4027-AEC7-1431BDA124A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What_I_Believe" TargetMode="External"/><Relationship Id="rId2" Type="http://schemas.openxmlformats.org/officeDocument/2006/relationships/hyperlink" Target="https://en.wikipedia.org/wiki/Humanism" TargetMode="External"/><Relationship Id="rId1" Type="http://schemas.openxmlformats.org/officeDocument/2006/relationships/slideLayout" Target="../slideLayouts/slideLayout2.xml"/><Relationship Id="rId4" Type="http://schemas.openxmlformats.org/officeDocument/2006/relationships/hyperlink" Target="https://en.wikipedia.org/wiki/A_Room_with_a_Vi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Life_to_Come" TargetMode="External"/><Relationship Id="rId2" Type="http://schemas.openxmlformats.org/officeDocument/2006/relationships/hyperlink" Target="https://en.wikipedia.org/wiki/Maurice_(novel)" TargetMode="External"/><Relationship Id="rId1" Type="http://schemas.openxmlformats.org/officeDocument/2006/relationships/slideLayout" Target="../slideLayouts/slideLayout2.xml"/><Relationship Id="rId5" Type="http://schemas.openxmlformats.org/officeDocument/2006/relationships/hyperlink" Target="https://en.wikipedia.org/wiki/Mysticism" TargetMode="External"/><Relationship Id="rId4" Type="http://schemas.openxmlformats.org/officeDocument/2006/relationships/hyperlink" Target="https://en.wikipedia.org/wiki/Symbo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ritish_Raj" TargetMode="External"/><Relationship Id="rId2" Type="http://schemas.openxmlformats.org/officeDocument/2006/relationships/hyperlink" Target="https://en.wikipedia.org/wiki/A_Passage_to_India" TargetMode="External"/><Relationship Id="rId1" Type="http://schemas.openxmlformats.org/officeDocument/2006/relationships/slideLayout" Target="../slideLayouts/slideLayout2.xml"/><Relationship Id="rId4" Type="http://schemas.openxmlformats.org/officeDocument/2006/relationships/hyperlink" Target="https://en.wikipedia.org/wiki/Marabar_Cav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Passage to India</a:t>
            </a:r>
            <a:endParaRPr lang="ar-IQ" dirty="0"/>
          </a:p>
        </p:txBody>
      </p:sp>
      <p:sp>
        <p:nvSpPr>
          <p:cNvPr id="3" name="Subtitle 2"/>
          <p:cNvSpPr>
            <a:spLocks noGrp="1"/>
          </p:cNvSpPr>
          <p:nvPr>
            <p:ph type="subTitle" idx="1"/>
          </p:nvPr>
        </p:nvSpPr>
        <p:spPr/>
        <p:txBody>
          <a:bodyPr/>
          <a:lstStyle/>
          <a:p>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just" rtl="0"/>
            <a:r>
              <a:rPr lang="en-US" dirty="0" smtClean="0"/>
              <a:t>The muddle of India disorients Adela the most; indeed, the events at the </a:t>
            </a:r>
            <a:r>
              <a:rPr lang="en-US" dirty="0" err="1" smtClean="0"/>
              <a:t>Marabar</a:t>
            </a:r>
            <a:r>
              <a:rPr lang="en-US" dirty="0" smtClean="0"/>
              <a:t> Caves that trouble her so much can be seen as a manifestation of this muddle. By the end of the novel, we are still not sure what actually has happened in the caves. Forster suggests that Adela’s feelings about Ronny become externalized and muddled in the caves, and that she suddenly experiences these feelings as something outside of her. The muddle of India also affects Aziz and Fielding’s friendship, as their good intentions are derailed by the chaos of cross-cultural signals</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just" rtl="0"/>
            <a:r>
              <a:rPr lang="en-US" sz="2800" b="1" dirty="0" smtClean="0"/>
              <a:t>The Negligence of British Colonial Government</a:t>
            </a:r>
          </a:p>
          <a:p>
            <a:pPr algn="just" rtl="0"/>
            <a:r>
              <a:rPr lang="en-US" sz="2800" dirty="0" smtClean="0"/>
              <a:t>Though </a:t>
            </a:r>
            <a:r>
              <a:rPr lang="en-US" sz="2800" i="1" dirty="0" smtClean="0"/>
              <a:t>A Passage to India</a:t>
            </a:r>
            <a:r>
              <a:rPr lang="en-US" sz="2800" dirty="0" smtClean="0"/>
              <a:t> is in many ways a highly symbolic, or even mystical, text, it also aims to be a realistic documentation of the attitudes of British colonial officials in India. Forster spends large sections of the novel characterizing different typical attitudes the English hold toward the Indians whom they control. Forster’s satire is most harsh toward Englishwomen, whom the author depicts as overwhelmingly racist, self-righteous, and viciously condescending to the native population. Some of the Englishmen in the novel are as nasty as the women, but Forster more often identifies Englishmen as men who, though condescending and unable to relate to Indians on an individual level, are largely well-meaning and invested in their jobs. For all Forster’s criticism of the British manner of governing India, however, he does not appear to question the right of the British Empire to rule India. He suggests that the British would be well served by becoming kinder and more sympathetic to the Indians with whom they live, but he does not suggest that the British should abandon India outright. Even this lesser critique is never overtly stated in the novel, but implied through biting satire.</a:t>
            </a:r>
            <a:endParaRPr lang="ar-IQ"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just" rtl="0"/>
            <a:r>
              <a:rPr lang="en-US" dirty="0" smtClean="0"/>
              <a:t>Forster was President of the Cambridge Humanists from 1959 until his death and a member of the Advisory Council of the British Humanist Association from 1963 until his death. His views as a </a:t>
            </a:r>
            <a:r>
              <a:rPr lang="en-US" dirty="0" smtClean="0">
                <a:hlinkClick r:id="rId2" tooltip="Humanism"/>
              </a:rPr>
              <a:t>humanist</a:t>
            </a:r>
            <a:r>
              <a:rPr lang="en-US" dirty="0" smtClean="0"/>
              <a:t> are at the heart of his work, which often depicts the pursuit of personal connections in spite of the restrictions of contemporary society. His humanist attitude is expressed in the non-fictional essay </a:t>
            </a:r>
            <a:r>
              <a:rPr lang="en-US" i="1" dirty="0" smtClean="0">
                <a:hlinkClick r:id="rId3" tooltip="What I Believe"/>
              </a:rPr>
              <a:t>What I Believe</a:t>
            </a:r>
            <a:endParaRPr lang="en-US" i="1" dirty="0" smtClean="0"/>
          </a:p>
          <a:p>
            <a:pPr algn="just" rtl="0"/>
            <a:r>
              <a:rPr lang="en-US" dirty="0" smtClean="0"/>
              <a:t>Forster's two best-known works, </a:t>
            </a:r>
            <a:r>
              <a:rPr lang="en-US" i="1" dirty="0" smtClean="0"/>
              <a:t>A Passage to India</a:t>
            </a:r>
            <a:r>
              <a:rPr lang="en-US" dirty="0" smtClean="0"/>
              <a:t> and </a:t>
            </a:r>
            <a:r>
              <a:rPr lang="en-US" i="1" dirty="0" smtClean="0"/>
              <a:t>Howards End</a:t>
            </a:r>
            <a:r>
              <a:rPr lang="en-US" dirty="0" smtClean="0"/>
              <a:t>, explore the irreconcilability of class differences. </a:t>
            </a:r>
            <a:r>
              <a:rPr lang="en-US" i="1" dirty="0" smtClean="0">
                <a:hlinkClick r:id="rId4" tooltip="A Room with a View"/>
              </a:rPr>
              <a:t>A Room with a View</a:t>
            </a:r>
            <a:r>
              <a:rPr lang="en-US" dirty="0" smtClean="0"/>
              <a:t> also shows how questions of propriety and class can make human connection difficult.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just" rtl="0"/>
            <a:r>
              <a:rPr lang="en-US" dirty="0" smtClean="0"/>
              <a:t>Sexuality is another key theme in Forster's works. Some critics have argued that a general shift from heterosexual to homosexual love can be observed through the course of his writing career. The foreword to </a:t>
            </a:r>
            <a:r>
              <a:rPr lang="en-US" i="1" dirty="0" smtClean="0"/>
              <a:t>Maurice</a:t>
            </a:r>
            <a:r>
              <a:rPr lang="en-US" dirty="0" smtClean="0"/>
              <a:t> describes his struggle with his homosexuality, while he explored similar issues in several volumes of short stories. Forster's explicitly homosexual writings, the novel </a:t>
            </a:r>
            <a:r>
              <a:rPr lang="en-US" i="1" dirty="0" smtClean="0">
                <a:hlinkClick r:id="rId2" tooltip="Maurice (novel)"/>
              </a:rPr>
              <a:t>Maurice</a:t>
            </a:r>
            <a:r>
              <a:rPr lang="en-US" dirty="0" smtClean="0"/>
              <a:t> and the short story collection </a:t>
            </a:r>
            <a:r>
              <a:rPr lang="en-US" i="1" dirty="0" smtClean="0">
                <a:hlinkClick r:id="rId3" tooltip="The Life to Come"/>
              </a:rPr>
              <a:t>The Life to Come</a:t>
            </a:r>
            <a:r>
              <a:rPr lang="en-US" i="1" dirty="0" smtClean="0"/>
              <a:t>,</a:t>
            </a:r>
            <a:r>
              <a:rPr lang="en-US" dirty="0" smtClean="0"/>
              <a:t> were published shortly after his death. </a:t>
            </a:r>
          </a:p>
          <a:p>
            <a:pPr algn="just" rtl="0"/>
            <a:r>
              <a:rPr lang="en-US" dirty="0" smtClean="0"/>
              <a:t>Forster is noted for his use of </a:t>
            </a:r>
            <a:r>
              <a:rPr lang="en-US" dirty="0" smtClean="0">
                <a:hlinkClick r:id="rId4" tooltip="Symbol"/>
              </a:rPr>
              <a:t>symbolism</a:t>
            </a:r>
            <a:r>
              <a:rPr lang="en-US" dirty="0" smtClean="0"/>
              <a:t> as a technique in his novels, and he has been criticized for his attachment to </a:t>
            </a:r>
            <a:r>
              <a:rPr lang="en-US" dirty="0" smtClean="0">
                <a:hlinkClick r:id="rId5" tooltip="Mysticism"/>
              </a:rPr>
              <a:t>mysticism</a:t>
            </a:r>
            <a:r>
              <a:rPr lang="en-US" dirty="0" smtClean="0"/>
              <a:t>. </a:t>
            </a:r>
          </a:p>
          <a:p>
            <a:pPr algn="just" rtl="0"/>
            <a:r>
              <a:rPr lang="en-US" dirty="0" err="1" smtClean="0"/>
              <a:t>Mrs</a:t>
            </a:r>
            <a:r>
              <a:rPr lang="en-US" dirty="0" smtClean="0"/>
              <a:t> Moore in </a:t>
            </a:r>
            <a:r>
              <a:rPr lang="en-US" i="1" dirty="0" smtClean="0"/>
              <a:t>A Passage to India</a:t>
            </a:r>
            <a:r>
              <a:rPr lang="en-US" dirty="0" smtClean="0"/>
              <a:t> have a mystical link with the past, and a striking ability to connect with people from beyond their own circles.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just" rtl="0"/>
            <a:r>
              <a:rPr lang="en-US" dirty="0" smtClean="0"/>
              <a:t>Forster achieved his greatest success with </a:t>
            </a:r>
            <a:r>
              <a:rPr lang="en-US" i="1" dirty="0" smtClean="0">
                <a:hlinkClick r:id="rId2" tooltip="A Passage to India"/>
              </a:rPr>
              <a:t>A Passage to India</a:t>
            </a:r>
            <a:r>
              <a:rPr lang="en-US" dirty="0" smtClean="0"/>
              <a:t> (1924). The novel takes as its subject the relationship between East and West, seen through the lens of India in the later days of the </a:t>
            </a:r>
            <a:r>
              <a:rPr lang="en-US" dirty="0" smtClean="0">
                <a:hlinkClick r:id="rId3" tooltip="British Raj"/>
              </a:rPr>
              <a:t>British Raj</a:t>
            </a:r>
            <a:r>
              <a:rPr lang="en-US" dirty="0" smtClean="0"/>
              <a:t>. Forster connects personal relationships with the politics of colonialism through the story of the Englishwoman Adela Quested, the Indian Dr. Aziz, and the question of what did or did not happen between them in the </a:t>
            </a:r>
            <a:r>
              <a:rPr lang="en-US" dirty="0" err="1" smtClean="0">
                <a:hlinkClick r:id="rId4" tooltip="Marabar Caves"/>
              </a:rPr>
              <a:t>Marabar</a:t>
            </a:r>
            <a:r>
              <a:rPr lang="en-US" dirty="0" smtClean="0">
                <a:hlinkClick r:id="rId4" tooltip="Marabar Caves"/>
              </a:rPr>
              <a:t> Caves</a:t>
            </a:r>
            <a:endParaRPr lang="ar-IQ" dirty="0" smtClean="0"/>
          </a:p>
          <a:p>
            <a:pPr algn="just"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Themes</a:t>
            </a: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b="1" dirty="0" smtClean="0"/>
              <a:t>The Difficulty of English-Indian Friendship</a:t>
            </a:r>
          </a:p>
          <a:p>
            <a:pPr algn="just" rtl="0"/>
            <a:r>
              <a:rPr lang="en-US" i="1" dirty="0" smtClean="0"/>
              <a:t>A Passage to India</a:t>
            </a:r>
            <a:r>
              <a:rPr lang="en-US" dirty="0" smtClean="0"/>
              <a:t> begins and ends by posing the question of whether it is possible for an Englishman and an Indian to ever be friends, at least within the context of British colonialism. Forster uses this question as a framework to explore the general issue of Britain’s political control of India on a more personal level, through the friendship between Aziz and Fielding. At the beginning of the novel, Aziz is scornful of the English, wishing only to consider them comically or ignore them completely. Yet the intuitive connection Aziz feels with Mrs. Moore in the mosque opens him to the possibility of friendship with Fielding. Through the first half of the novel, Fielding and Aziz represent a positive model of liberal humanism: Forster suggests that British rule in India could be successful and respectful if only English and Indians treated each other as Fielding and Aziz treat each other—as worthy individuals who connect through frankness, intelligence, and good will.</a:t>
            </a:r>
          </a:p>
          <a:p>
            <a:pPr algn="just" rtl="0"/>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just" rtl="0"/>
            <a:r>
              <a:rPr lang="en-US" dirty="0" smtClean="0"/>
              <a:t>Yet in the aftermath of the novel’s climax—Adela’s accusation that Aziz attempted to assault her and her subsequent disavowal of this accusation at the trial—Aziz and Fielding’s friendship falls apart. The strains on their relationship are external in nature, as Aziz and Fielding both suffer from the tendencies of their cultures. Aziz tends to let his imagination run away with him and to let suspicion harden into a grudge. Fielding suffers from an English literalism and rationalism that blind him to Aziz’s true feelings and make Fielding too stilted to reach out to Aziz through conversations or letters. Furthermore, their respective Indian and English communities pull them apart through their mutual stereotyping. As we see at the end of the novel, even the landscape of India seems to oppress their friendship. Forster’s final vision of the possibility of English-Indian friendship is a pessimistic one, yet it is qualified by the possibility of friendship on English soil, or after the liberation of India. As the landscape itself seems to imply at the end of the novel, such a friendship may be possible eventually, but “not yet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just" rtl="0"/>
            <a:r>
              <a:rPr lang="en-US" b="1" dirty="0" smtClean="0"/>
              <a:t>The Unity of All Living Things</a:t>
            </a:r>
          </a:p>
          <a:p>
            <a:pPr algn="just" rtl="0"/>
            <a:r>
              <a:rPr lang="en-US" dirty="0" smtClean="0"/>
              <a:t>Though the main characters of </a:t>
            </a:r>
            <a:r>
              <a:rPr lang="en-US" i="1" dirty="0" smtClean="0"/>
              <a:t>A Passage to India</a:t>
            </a:r>
            <a:r>
              <a:rPr lang="en-US" dirty="0" smtClean="0"/>
              <a:t> are generally Christian or Muslim, Hinduism also plays a large thematic role in the novel. The aspect of Hinduism with which Forster is particularly concerned is the religion’s ideal of all living things, from the lowliest to the highest, united in love as one. This vision of the universe appears to offer redemption to India through mysticism, as individual differences disappear into a peaceful collectivity that does not recognize hierarchies. Individual blame and intrigue is forgone in favor of attention to higher, spiritual matters. Professor </a:t>
            </a:r>
            <a:r>
              <a:rPr lang="en-US" dirty="0" err="1" smtClean="0"/>
              <a:t>Godbole</a:t>
            </a:r>
            <a:r>
              <a:rPr lang="en-US" dirty="0" smtClean="0"/>
              <a:t>, the most visible Hindu in the novel, is Forster’s mouthpiece for this idea of the unity of all living things. </a:t>
            </a:r>
            <a:r>
              <a:rPr lang="en-US" dirty="0" err="1" smtClean="0"/>
              <a:t>Godbole</a:t>
            </a:r>
            <a:r>
              <a:rPr lang="en-US" dirty="0" smtClean="0"/>
              <a:t> alone remains aloof from the drama of the plot, refraining from taking sides by recognizing that all are implicated in the evil of </a:t>
            </a:r>
            <a:r>
              <a:rPr lang="en-US" dirty="0" err="1" smtClean="0"/>
              <a:t>Marabar</a:t>
            </a:r>
            <a:r>
              <a:rPr lang="en-US" dirty="0" smtClean="0"/>
              <a:t>. Mrs. Moore, also, shows openness to this aspect of Hinduism. Though she is a Christian, her experience of India has made her dissatisfied with what she perceives as the smallness of Christianity. Mrs. Moore appears to feel a great sense of connection with all living creatures, as evidenced by her respect for the wasp in her bedroom.</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just" rtl="0"/>
            <a:r>
              <a:rPr lang="en-US" dirty="0" smtClean="0"/>
              <a:t>Yet, through Mrs. Moore, Forster also shows that the vision of the oneness of all living things can be terrifying. As we see in Mrs. Moore’s experience with the echo that negates everything into “</a:t>
            </a:r>
            <a:r>
              <a:rPr lang="en-US" dirty="0" err="1" smtClean="0"/>
              <a:t>boum</a:t>
            </a:r>
            <a:r>
              <a:rPr lang="en-US" dirty="0" smtClean="0"/>
              <a:t>” in </a:t>
            </a:r>
            <a:r>
              <a:rPr lang="en-US" dirty="0" err="1" smtClean="0"/>
              <a:t>Marabar</a:t>
            </a:r>
            <a:r>
              <a:rPr lang="en-US" dirty="0" smtClean="0"/>
              <a:t>, such oneness provides unity but also makes all elements of the universe one and the same—a realization that, it is implied, ultimately kills Mrs. Moore. </a:t>
            </a:r>
            <a:r>
              <a:rPr lang="en-US" dirty="0" err="1" smtClean="0"/>
              <a:t>Godbole</a:t>
            </a:r>
            <a:r>
              <a:rPr lang="en-US" dirty="0" smtClean="0"/>
              <a:t> is not troubled by the idea that negation is an inevitable result when all things come together as one. Mrs. Moore, however, loses interest in the world of relationships after envisioning this lack of distinctions as a horror. Moreover, though Forster generally endorses the Hindu idea of the oneness of all living things, he also suggests that there may be inherent problems with it. Even </a:t>
            </a:r>
            <a:r>
              <a:rPr lang="en-US" dirty="0" err="1" smtClean="0"/>
              <a:t>Godbole</a:t>
            </a:r>
            <a:r>
              <a:rPr lang="en-US" dirty="0" smtClean="0"/>
              <a:t>, for example, seems to recognize that something—if only a stone—must be left out of the vision of oneness if the vision is to cohere. This problem of exclusion is, in a sense, merely another manifestation of the individual difference and hierarchy that Hinduism promises to overcome.</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just" rtl="0"/>
            <a:r>
              <a:rPr lang="en-US" b="1" dirty="0" smtClean="0"/>
              <a:t>The “Muddle” of India</a:t>
            </a:r>
          </a:p>
          <a:p>
            <a:pPr algn="just" rtl="0"/>
            <a:r>
              <a:rPr lang="en-US" dirty="0" smtClean="0"/>
              <a:t>Forster takes great care to strike a distinction between the ideas of “muddle” and “mystery” in </a:t>
            </a:r>
            <a:r>
              <a:rPr lang="en-US" i="1" dirty="0" smtClean="0"/>
              <a:t>A Passage to India.</a:t>
            </a:r>
            <a:r>
              <a:rPr lang="en-US" dirty="0" smtClean="0"/>
              <a:t> “Muddle” has connotations of dangerous and disorienting disorder, whereas “mystery” suggests a mystical, orderly plan by a spiritual force that is greater than man. Fielding, who acts as Forster’s primary mouthpiece in the novel, admits that India is a “muddle,” while figures such as Mrs. Moore and </a:t>
            </a:r>
            <a:r>
              <a:rPr lang="en-US" dirty="0" err="1" smtClean="0"/>
              <a:t>Godbole</a:t>
            </a:r>
            <a:r>
              <a:rPr lang="en-US" dirty="0" smtClean="0"/>
              <a:t> view India as a mystery. The muddle that is India in the novel appears to work from the ground up: the very landscape and architecture of the countryside is formless, and the natural life of plants and animals defies identification. This muddled quality to the environment is mirrored in the makeup of India’s native population, which is mixed into a muddle of different religious, ethnic, linguistic, and regional groups.</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TotalTime>
  <Words>1632</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A Passage to India</vt:lpstr>
      <vt:lpstr>Slide 2</vt:lpstr>
      <vt:lpstr>Slide 3</vt:lpstr>
      <vt:lpstr>Slide 4</vt:lpstr>
      <vt:lpstr>Themes</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India</dc:title>
  <dc:creator>al.nfoth</dc:creator>
  <cp:lastModifiedBy>al.nfoth</cp:lastModifiedBy>
  <cp:revision>5</cp:revision>
  <dcterms:created xsi:type="dcterms:W3CDTF">2019-02-28T20:17:56Z</dcterms:created>
  <dcterms:modified xsi:type="dcterms:W3CDTF">2019-02-28T20:56:33Z</dcterms:modified>
</cp:coreProperties>
</file>